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9" r:id="rId3"/>
    <p:sldId id="261" r:id="rId4"/>
    <p:sldId id="358" r:id="rId5"/>
    <p:sldId id="285" r:id="rId6"/>
    <p:sldId id="395" r:id="rId7"/>
    <p:sldId id="396" r:id="rId8"/>
    <p:sldId id="405" r:id="rId9"/>
    <p:sldId id="398" r:id="rId10"/>
    <p:sldId id="399" r:id="rId11"/>
    <p:sldId id="400" r:id="rId12"/>
    <p:sldId id="406" r:id="rId13"/>
    <p:sldId id="325" r:id="rId14"/>
    <p:sldId id="401" r:id="rId15"/>
    <p:sldId id="402" r:id="rId16"/>
    <p:sldId id="403" r:id="rId17"/>
    <p:sldId id="404" r:id="rId18"/>
    <p:sldId id="361" r:id="rId19"/>
    <p:sldId id="393" r:id="rId20"/>
    <p:sldId id="359" r:id="rId21"/>
    <p:sldId id="360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407" r:id="rId31"/>
    <p:sldId id="370" r:id="rId32"/>
    <p:sldId id="371" r:id="rId33"/>
    <p:sldId id="372" r:id="rId34"/>
    <p:sldId id="373" r:id="rId35"/>
    <p:sldId id="374" r:id="rId36"/>
    <p:sldId id="385" r:id="rId37"/>
    <p:sldId id="375" r:id="rId38"/>
    <p:sldId id="377" r:id="rId39"/>
    <p:sldId id="378" r:id="rId40"/>
    <p:sldId id="376" r:id="rId41"/>
    <p:sldId id="379" r:id="rId42"/>
    <p:sldId id="380" r:id="rId43"/>
    <p:sldId id="381" r:id="rId44"/>
    <p:sldId id="382" r:id="rId45"/>
    <p:sldId id="386" r:id="rId46"/>
    <p:sldId id="383" r:id="rId47"/>
    <p:sldId id="408" r:id="rId48"/>
    <p:sldId id="389" r:id="rId49"/>
    <p:sldId id="384" r:id="rId50"/>
    <p:sldId id="388" r:id="rId51"/>
    <p:sldId id="409" r:id="rId52"/>
    <p:sldId id="410" r:id="rId53"/>
    <p:sldId id="411" r:id="rId54"/>
    <p:sldId id="291" r:id="rId55"/>
    <p:sldId id="390" r:id="rId56"/>
    <p:sldId id="391" r:id="rId57"/>
    <p:sldId id="392" r:id="rId58"/>
  </p:sldIdLst>
  <p:sldSz cx="18288000" cy="10287000"/>
  <p:notesSz cx="10287000" cy="18288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Inter" panose="020B0604020202020204" charset="0"/>
      <p:regular r:id="rId64"/>
      <p:bold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832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20"/>
    <a:srgbClr val="F4841E"/>
    <a:srgbClr val="F7B518"/>
    <a:srgbClr val="FFFFFF"/>
    <a:srgbClr val="F2F2F2"/>
    <a:srgbClr val="0C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EF88E-512F-4EBC-AB44-A531E849D259}">
  <a:tblStyle styleId="{C08EF88E-512F-4EBC-AB44-A531E849D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00" y="84"/>
      </p:cViewPr>
      <p:guideLst>
        <p:guide orient="horz" pos="3288"/>
        <p:guide pos="5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09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4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0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5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74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643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885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99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76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439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79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7b990a13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g197b990a13c_4_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197b990a13c_4_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868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8645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855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49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928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463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138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15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534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630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165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374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24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536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44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500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153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20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229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711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302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80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819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369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765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3231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6974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3042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70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28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454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935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0459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500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314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770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658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00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547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20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135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8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121625" y="2060482"/>
            <a:ext cx="13717781" cy="50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en-US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Agile </a:t>
            </a: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планирование</a:t>
            </a:r>
            <a:r>
              <a:rPr lang="en-US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endParaRPr lang="ru-RU" sz="10000" b="1" i="0" u="none" strike="noStrike" cap="none" dirty="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en-US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Scrum </a:t>
            </a:r>
            <a:r>
              <a:rPr lang="ru-RU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итерации</a:t>
            </a:r>
            <a:r>
              <a:rPr lang="en-US" sz="10000" b="1" i="0" u="none" strike="noStrike" cap="none" dirty="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reencoded.png"/>
          <p:cNvPicPr preferRelativeResize="0"/>
          <p:nvPr/>
        </p:nvPicPr>
        <p:blipFill rotWithShape="1">
          <a:blip r:embed="rId6">
            <a:alphaModFix/>
          </a:blip>
          <a:srcRect l="86424" t="31146" r="866" b="31145"/>
          <a:stretch/>
        </p:blipFill>
        <p:spPr>
          <a:xfrm>
            <a:off x="12355286" y="3644646"/>
            <a:ext cx="1510848" cy="149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94175" y="914400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ПРОЕКТНЫЙ МЕНЕДЖМЕНТ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Бизнес-стратегия -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3804692"/>
            <a:ext cx="11464094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совокупность мер, планов и управленческих решений для достижения </a:t>
            </a: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предприятием выигрышного положения на рынке</a:t>
            </a: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удовлетворения потребительского спроса и максимизации прибыли. </a:t>
            </a:r>
            <a:endParaRPr lang="ru-RU"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3124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EBC03-C2F5-488B-8C4B-0F4897D24E9E}"/>
              </a:ext>
            </a:extLst>
          </p:cNvPr>
          <p:cNvSpPr txBox="1"/>
          <p:nvPr/>
        </p:nvSpPr>
        <p:spPr>
          <a:xfrm>
            <a:off x="936000" y="3101174"/>
            <a:ext cx="91730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"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Наша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компания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стремится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предоставлять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разнообразный</a:t>
            </a:r>
            <a:r>
              <a:rPr lang="en-US" sz="20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привлекательный</a:t>
            </a:r>
            <a:r>
              <a:rPr lang="en-US" sz="20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цифровой</a:t>
            </a:r>
            <a:r>
              <a:rPr lang="en-US" sz="20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контент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аудитории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по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всему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миру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. </a:t>
            </a:r>
          </a:p>
          <a:p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Мы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стремимся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быть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на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переднем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крае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инноваций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в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индустрии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онлайнМЕДИА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используя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передовые</a:t>
            </a:r>
            <a:r>
              <a:rPr lang="en-US" sz="20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b="1" dirty="0" err="1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технологии</a:t>
            </a:r>
            <a:r>
              <a:rPr lang="en-US" sz="2000" b="1" dirty="0">
                <a:solidFill>
                  <a:srgbClr val="F3742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для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предоставления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нашим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пользователям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высококачественных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новостей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развлечений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lang="en-US" sz="2000" dirty="0" err="1">
                <a:latin typeface="Inter" panose="020B0604020202020204" charset="0"/>
                <a:ea typeface="Inter" panose="020B0604020202020204" charset="0"/>
              </a:rPr>
              <a:t>информации</a:t>
            </a: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. </a:t>
            </a:r>
          </a:p>
        </p:txBody>
      </p:sp>
      <p:sp>
        <p:nvSpPr>
          <p:cNvPr id="3" name="Google Shape;174;p22">
            <a:extLst>
              <a:ext uri="{FF2B5EF4-FFF2-40B4-BE49-F238E27FC236}">
                <a16:creationId xmlns:a16="http://schemas.microsoft.com/office/drawing/2014/main" id="{2A9BC9F0-C45C-CD24-C0AD-FE0082D135A2}"/>
              </a:ext>
            </a:extLst>
          </p:cNvPr>
          <p:cNvSpPr txBox="1"/>
          <p:nvPr/>
        </p:nvSpPr>
        <p:spPr>
          <a:xfrm>
            <a:off x="936000" y="2390600"/>
            <a:ext cx="63804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Пример миссии</a:t>
            </a:r>
          </a:p>
        </p:txBody>
      </p:sp>
    </p:spTree>
    <p:extLst>
      <p:ext uri="{BB962C8B-B14F-4D97-AF65-F5344CB8AC3E}">
        <p14:creationId xmlns:p14="http://schemas.microsoft.com/office/powerpoint/2010/main" val="164132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EBC03-C2F5-488B-8C4B-0F4897D24E9E}"/>
              </a:ext>
            </a:extLst>
          </p:cNvPr>
          <p:cNvSpPr txBox="1"/>
          <p:nvPr/>
        </p:nvSpPr>
        <p:spPr>
          <a:xfrm>
            <a:off x="936000" y="3101174"/>
            <a:ext cx="91730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"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Наша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компания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стремится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предоставлять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разнообразный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привлекательный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цифровой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контент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аудитории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всему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миру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</a:p>
          <a:p>
            <a:endParaRPr lang="en-US" sz="20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Мы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стремимся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быть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на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переднем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крае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инноваций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в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индустрии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онлайн</a:t>
            </a:r>
            <a:r>
              <a:rPr lang="ru-RU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-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МЕДИА,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используя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передовые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технологии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для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предоставления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нашим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пользователям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высококачественных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новостей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развлечений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 и </a:t>
            </a:r>
            <a:r>
              <a:rPr lang="en-US" sz="2000" dirty="0" err="1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информации</a:t>
            </a:r>
            <a:r>
              <a:rPr lang="en-US" sz="20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</a:p>
        </p:txBody>
      </p:sp>
      <p:sp>
        <p:nvSpPr>
          <p:cNvPr id="3" name="Google Shape;174;p22">
            <a:extLst>
              <a:ext uri="{FF2B5EF4-FFF2-40B4-BE49-F238E27FC236}">
                <a16:creationId xmlns:a16="http://schemas.microsoft.com/office/drawing/2014/main" id="{2A9BC9F0-C45C-CD24-C0AD-FE0082D135A2}"/>
              </a:ext>
            </a:extLst>
          </p:cNvPr>
          <p:cNvSpPr txBox="1"/>
          <p:nvPr/>
        </p:nvSpPr>
        <p:spPr>
          <a:xfrm>
            <a:off x="936000" y="2390600"/>
            <a:ext cx="63804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Пример миссии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6103B-7749-9279-67E4-F6680C46C3AD}"/>
              </a:ext>
            </a:extLst>
          </p:cNvPr>
          <p:cNvSpPr txBox="1"/>
          <p:nvPr/>
        </p:nvSpPr>
        <p:spPr>
          <a:xfrm>
            <a:off x="954001" y="6340246"/>
            <a:ext cx="795254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Что я собираюсь создать?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В чем будет состоять мой бизнес?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Для кого я это делаю?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Как я смогу улучшить жизнь этих людей?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За счет чего я смогу выделиться среди конкурентов? В чем уникальность моего предложения?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Какой потенциал у моего бизнеса? </a:t>
            </a:r>
            <a:endParaRPr lang="ru-RU" sz="20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Какие существуют угрозы и возможности?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Как я буду действовать, если условия бизнеса существенно изменятся?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Каких результатов я хочу добиться через несколько лет?</a:t>
            </a:r>
          </a:p>
        </p:txBody>
      </p:sp>
      <p:sp>
        <p:nvSpPr>
          <p:cNvPr id="7" name="Google Shape;174;p22">
            <a:extLst>
              <a:ext uri="{FF2B5EF4-FFF2-40B4-BE49-F238E27FC236}">
                <a16:creationId xmlns:a16="http://schemas.microsoft.com/office/drawing/2014/main" id="{640A9D37-C1F8-F539-454D-AA2380B1D9AC}"/>
              </a:ext>
            </a:extLst>
          </p:cNvPr>
          <p:cNvSpPr txBox="1"/>
          <p:nvPr/>
        </p:nvSpPr>
        <p:spPr>
          <a:xfrm>
            <a:off x="936000" y="5596893"/>
            <a:ext cx="63804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Вопросы для создания стратегии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0CB43-849D-CB03-CC67-D8682D0E7A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1" t="-2220" r="22644" b="2220"/>
          <a:stretch/>
        </p:blipFill>
        <p:spPr>
          <a:xfrm>
            <a:off x="9523933" y="5500076"/>
            <a:ext cx="4788204" cy="43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4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Первое планирование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BDF5E-97A4-9522-5B6F-DD4845A88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46" y="2678151"/>
            <a:ext cx="16537708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</p:spTree>
    <p:extLst>
      <p:ext uri="{BB962C8B-B14F-4D97-AF65-F5344CB8AC3E}">
        <p14:creationId xmlns:p14="http://schemas.microsoft.com/office/powerpoint/2010/main" val="221099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2: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Вовлечение аудитории и последующая аналитика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5AE5EEF5-9C56-0F5C-187C-C861FB689806}"/>
              </a:ext>
            </a:extLst>
          </p:cNvPr>
          <p:cNvSpPr/>
          <p:nvPr/>
        </p:nvSpPr>
        <p:spPr>
          <a:xfrm>
            <a:off x="3002327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1: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Создание контента и его дистрибуция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33;p25">
            <a:extLst>
              <a:ext uri="{FF2B5EF4-FFF2-40B4-BE49-F238E27FC236}">
                <a16:creationId xmlns:a16="http://schemas.microsoft.com/office/drawing/2014/main" id="{7317D130-298B-1010-1DAA-BFBF539802D0}"/>
              </a:ext>
            </a:extLst>
          </p:cNvPr>
          <p:cNvSpPr/>
          <p:nvPr/>
        </p:nvSpPr>
        <p:spPr>
          <a:xfrm>
            <a:off x="11684611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3: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Электронная коммерция и услуги на основе подписки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00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2: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Вовлечение аудитории и последующая аналитика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Google Shape;233;p25">
            <a:extLst>
              <a:ext uri="{FF2B5EF4-FFF2-40B4-BE49-F238E27FC236}">
                <a16:creationId xmlns:a16="http://schemas.microsoft.com/office/drawing/2014/main" id="{D0F31DDD-98A5-66F5-6D42-7BBFD090DFE0}"/>
              </a:ext>
            </a:extLst>
          </p:cNvPr>
          <p:cNvSpPr/>
          <p:nvPr/>
        </p:nvSpPr>
        <p:spPr>
          <a:xfrm>
            <a:off x="3002327" y="5083395"/>
            <a:ext cx="3589020" cy="282686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Приобрести 2 дополнительные цифровые медиа-компании или активы в течение следующих 18 месяцев, чтобы увеличить долю рынка.</a:t>
            </a:r>
            <a:endParaRPr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7" name="Google Shape;233;p25">
            <a:extLst>
              <a:ext uri="{FF2B5EF4-FFF2-40B4-BE49-F238E27FC236}">
                <a16:creationId xmlns:a16="http://schemas.microsoft.com/office/drawing/2014/main" id="{E198A5C8-78C4-B370-C3EF-D5514E529C5D}"/>
              </a:ext>
            </a:extLst>
          </p:cNvPr>
          <p:cNvSpPr/>
          <p:nvPr/>
        </p:nvSpPr>
        <p:spPr>
          <a:xfrm>
            <a:off x="11684611" y="5083394"/>
            <a:ext cx="3589015" cy="21556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i="0" u="none" strike="noStrike" cap="none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Увеличить доход от электронной коммерции и услуг на основе подписки на 20% в течение следующих 24 месяцев.</a:t>
            </a:r>
            <a:endParaRPr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9" name="Google Shape;233;p25">
            <a:extLst>
              <a:ext uri="{FF2B5EF4-FFF2-40B4-BE49-F238E27FC236}">
                <a16:creationId xmlns:a16="http://schemas.microsoft.com/office/drawing/2014/main" id="{6244C16D-339C-132E-5AA8-2B13ABB9ED37}"/>
              </a:ext>
            </a:extLst>
          </p:cNvPr>
          <p:cNvSpPr/>
          <p:nvPr/>
        </p:nvSpPr>
        <p:spPr>
          <a:xfrm>
            <a:off x="7343469" y="5098368"/>
            <a:ext cx="3589020" cy="3076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Увеличить вовлеченность онлайн-аудитории на 25% в течение следующих 12 месяцев за счет разработки и распространения релевантного и высококачественного контента.</a:t>
            </a:r>
            <a:endParaRPr lang="ru-RU"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6994120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11346148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5493961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5AE5EEF5-9C56-0F5C-187C-C861FB689806}"/>
              </a:ext>
            </a:extLst>
          </p:cNvPr>
          <p:cNvSpPr/>
          <p:nvPr/>
        </p:nvSpPr>
        <p:spPr>
          <a:xfrm>
            <a:off x="3002327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1: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Создание контента и его дистрибуция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33;p25">
            <a:extLst>
              <a:ext uri="{FF2B5EF4-FFF2-40B4-BE49-F238E27FC236}">
                <a16:creationId xmlns:a16="http://schemas.microsoft.com/office/drawing/2014/main" id="{7317D130-298B-1010-1DAA-BFBF539802D0}"/>
              </a:ext>
            </a:extLst>
          </p:cNvPr>
          <p:cNvSpPr/>
          <p:nvPr/>
        </p:nvSpPr>
        <p:spPr>
          <a:xfrm>
            <a:off x="11684611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3: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Электронная коммерция и услуги на основе подписки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5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Пример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73FE947-EF58-8FAF-B628-22E500AB61DA}"/>
              </a:ext>
            </a:extLst>
          </p:cNvPr>
          <p:cNvSpPr/>
          <p:nvPr/>
        </p:nvSpPr>
        <p:spPr>
          <a:xfrm>
            <a:off x="950408" y="2376742"/>
            <a:ext cx="6647821" cy="952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Название сценария: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Добавление товара в корзину  </a:t>
            </a:r>
            <a:endParaRPr lang="ru-RU" sz="20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0A26F-F592-4FBB-C939-AFACBE2B4418}"/>
              </a:ext>
            </a:extLst>
          </p:cNvPr>
          <p:cNvSpPr/>
          <p:nvPr/>
        </p:nvSpPr>
        <p:spPr>
          <a:xfrm>
            <a:off x="5814070" y="1203102"/>
            <a:ext cx="6647821" cy="1425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Миссия: </a:t>
            </a:r>
            <a:endParaRPr lang="en-US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sym typeface="Inter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sym typeface="Inter"/>
              </a:rPr>
              <a:t>Хотим предоставлять разнообразный и привлекательный цифровой контент аудитории по всему миру. </a:t>
            </a:r>
          </a:p>
        </p:txBody>
      </p:sp>
      <p:sp>
        <p:nvSpPr>
          <p:cNvPr id="13" name="Google Shape;233;p25">
            <a:extLst>
              <a:ext uri="{FF2B5EF4-FFF2-40B4-BE49-F238E27FC236}">
                <a16:creationId xmlns:a16="http://schemas.microsoft.com/office/drawing/2014/main" id="{EFB16176-94C9-08FD-07BA-7F2072311289}"/>
              </a:ext>
            </a:extLst>
          </p:cNvPr>
          <p:cNvSpPr/>
          <p:nvPr/>
        </p:nvSpPr>
        <p:spPr>
          <a:xfrm>
            <a:off x="7343469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2: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Вовлечение аудитории и последующая аналитика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Google Shape;233;p25">
            <a:extLst>
              <a:ext uri="{FF2B5EF4-FFF2-40B4-BE49-F238E27FC236}">
                <a16:creationId xmlns:a16="http://schemas.microsoft.com/office/drawing/2014/main" id="{D0F31DDD-98A5-66F5-6D42-7BBFD090DFE0}"/>
              </a:ext>
            </a:extLst>
          </p:cNvPr>
          <p:cNvSpPr/>
          <p:nvPr/>
        </p:nvSpPr>
        <p:spPr>
          <a:xfrm>
            <a:off x="3002327" y="5083395"/>
            <a:ext cx="3589020" cy="282686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Приобрести 2 дополнительные цифровые медиа-компании или активы в течение следующих 18 месяцев, чтобы увеличить долю рынка.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7" name="Google Shape;233;p25">
            <a:extLst>
              <a:ext uri="{FF2B5EF4-FFF2-40B4-BE49-F238E27FC236}">
                <a16:creationId xmlns:a16="http://schemas.microsoft.com/office/drawing/2014/main" id="{E198A5C8-78C4-B370-C3EF-D5514E529C5D}"/>
              </a:ext>
            </a:extLst>
          </p:cNvPr>
          <p:cNvSpPr/>
          <p:nvPr/>
        </p:nvSpPr>
        <p:spPr>
          <a:xfrm>
            <a:off x="11684611" y="5083394"/>
            <a:ext cx="3589015" cy="21556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i="0" u="none" strike="noStrike" cap="none" dirty="0">
                <a:solidFill>
                  <a:schemeClr val="tx2"/>
                </a:solidFill>
                <a:latin typeface="Inter" panose="020B0604020202020204" charset="0"/>
                <a:ea typeface="Inter" panose="020B0604020202020204" charset="0"/>
                <a:sym typeface="Arial"/>
              </a:rPr>
              <a:t>Увеличить доход от электронной коммерции и услуг на основе подписки на 20% в течение следующих 24 месяцев.</a:t>
            </a:r>
            <a:endParaRPr sz="1600" i="0" u="none" strike="noStrike" cap="none" dirty="0">
              <a:solidFill>
                <a:schemeClr val="tx2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sp>
        <p:nvSpPr>
          <p:cNvPr id="19" name="Google Shape;233;p25">
            <a:extLst>
              <a:ext uri="{FF2B5EF4-FFF2-40B4-BE49-F238E27FC236}">
                <a16:creationId xmlns:a16="http://schemas.microsoft.com/office/drawing/2014/main" id="{6244C16D-339C-132E-5AA8-2B13ABB9ED37}"/>
              </a:ext>
            </a:extLst>
          </p:cNvPr>
          <p:cNvSpPr/>
          <p:nvPr/>
        </p:nvSpPr>
        <p:spPr>
          <a:xfrm>
            <a:off x="7343469" y="5098368"/>
            <a:ext cx="3589020" cy="30768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Задача: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Увеличить вовлеченность онлайн-аудитории на 25% в течение следующих 12 месяцев за счет разработки и распространения релевантного и высококачественного контента.</a:t>
            </a:r>
            <a:endParaRPr lang="ru-RU" sz="1600" i="0" u="none" strike="noStrike" cap="none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sym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F04662-0921-94A9-A935-72C33803FE11}"/>
              </a:ext>
            </a:extLst>
          </p:cNvPr>
          <p:cNvCxnSpPr>
            <a:cxnSpLocks/>
          </p:cNvCxnSpPr>
          <p:nvPr/>
        </p:nvCxnSpPr>
        <p:spPr>
          <a:xfrm>
            <a:off x="6994120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95ACEA-8A85-F942-9302-6C97A3754D65}"/>
              </a:ext>
            </a:extLst>
          </p:cNvPr>
          <p:cNvCxnSpPr>
            <a:cxnSpLocks/>
          </p:cNvCxnSpPr>
          <p:nvPr/>
        </p:nvCxnSpPr>
        <p:spPr>
          <a:xfrm>
            <a:off x="11346148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8DF692-3910-8182-2144-32BB4ED2EC2D}"/>
              </a:ext>
            </a:extLst>
          </p:cNvPr>
          <p:cNvCxnSpPr>
            <a:cxnSpLocks/>
          </p:cNvCxnSpPr>
          <p:nvPr/>
        </p:nvCxnSpPr>
        <p:spPr>
          <a:xfrm>
            <a:off x="15493961" y="5143500"/>
            <a:ext cx="0" cy="51435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33;p25">
            <a:extLst>
              <a:ext uri="{FF2B5EF4-FFF2-40B4-BE49-F238E27FC236}">
                <a16:creationId xmlns:a16="http://schemas.microsoft.com/office/drawing/2014/main" id="{5AE5EEF5-9C56-0F5C-187C-C861FB689806}"/>
              </a:ext>
            </a:extLst>
          </p:cNvPr>
          <p:cNvSpPr/>
          <p:nvPr/>
        </p:nvSpPr>
        <p:spPr>
          <a:xfrm>
            <a:off x="3002327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1: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Создание контента и его дистрибуция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Google Shape;233;p25">
            <a:extLst>
              <a:ext uri="{FF2B5EF4-FFF2-40B4-BE49-F238E27FC236}">
                <a16:creationId xmlns:a16="http://schemas.microsoft.com/office/drawing/2014/main" id="{7317D130-298B-1010-1DAA-BFBF539802D0}"/>
              </a:ext>
            </a:extLst>
          </p:cNvPr>
          <p:cNvSpPr/>
          <p:nvPr/>
        </p:nvSpPr>
        <p:spPr>
          <a:xfrm>
            <a:off x="11684611" y="3290969"/>
            <a:ext cx="3589022" cy="1211771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Направление 3:</a:t>
            </a:r>
          </a:p>
          <a:p>
            <a:endParaRPr lang="ru-RU"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1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Электронная коммерция и услуги на основе подписки</a:t>
            </a:r>
            <a:endParaRPr sz="18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Graphic 4" descr="Star">
            <a:extLst>
              <a:ext uri="{FF2B5EF4-FFF2-40B4-BE49-F238E27FC236}">
                <a16:creationId xmlns:a16="http://schemas.microsoft.com/office/drawing/2014/main" id="{1C565321-3778-1D4F-DDAC-329DD5683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2934" y="86266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Первое планирование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B61A2-30E5-2BD8-DD8C-25C7DDF3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93" y="2141650"/>
            <a:ext cx="10542814" cy="78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2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Пришло время первого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778600"/>
            <a:ext cx="5288106" cy="352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676453" y="754368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8FCB-CF4D-86F0-8122-1061288F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774" y="1734044"/>
            <a:ext cx="6102025" cy="6102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80E4C-039D-057B-0874-EDA3F5DC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050" y="4972932"/>
            <a:ext cx="3778705" cy="3778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A5382-4014-61E5-3B92-5F852AE79322}"/>
              </a:ext>
            </a:extLst>
          </p:cNvPr>
          <p:cNvSpPr txBox="1"/>
          <p:nvPr/>
        </p:nvSpPr>
        <p:spPr>
          <a:xfrm>
            <a:off x="6174138" y="8738014"/>
            <a:ext cx="553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мастер</a:t>
            </a:r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0C3EC-2AC0-36AF-1AC6-66F3421FA64A}"/>
              </a:ext>
            </a:extLst>
          </p:cNvPr>
          <p:cNvSpPr txBox="1"/>
          <p:nvPr/>
        </p:nvSpPr>
        <p:spPr>
          <a:xfrm>
            <a:off x="11794947" y="3280708"/>
            <a:ext cx="4445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вот и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наш первый проект!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Мы будем делать мобильное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приложение для поиска мемов с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котами!</a:t>
            </a:r>
          </a:p>
        </p:txBody>
      </p:sp>
    </p:spTree>
    <p:extLst>
      <p:ext uri="{BB962C8B-B14F-4D97-AF65-F5344CB8AC3E}">
        <p14:creationId xmlns:p14="http://schemas.microsoft.com/office/powerpoint/2010/main" val="8854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936000" y="972000"/>
            <a:ext cx="112399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2908E-1119-9E3E-9BE6-3674C2FB7AD4}"/>
              </a:ext>
            </a:extLst>
          </p:cNvPr>
          <p:cNvSpPr txBox="1"/>
          <p:nvPr/>
        </p:nvSpPr>
        <p:spPr>
          <a:xfrm>
            <a:off x="936000" y="2691937"/>
            <a:ext cx="12257486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 err="1"/>
              <a:t>Agile</a:t>
            </a:r>
            <a:r>
              <a:rPr lang="ru-RU" sz="3200" dirty="0"/>
              <a:t>: планирование стратегии, проектов и итерации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Способы оценки задач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200" dirty="0"/>
              <a:t>Практика - </a:t>
            </a:r>
            <a:r>
              <a:rPr lang="en-US" sz="3200" dirty="0"/>
              <a:t>s</a:t>
            </a:r>
            <a:r>
              <a:rPr lang="ru-RU" sz="3200" dirty="0" err="1"/>
              <a:t>crum</a:t>
            </a:r>
            <a:r>
              <a:rPr lang="ru-RU" sz="3200" dirty="0"/>
              <a:t> планирование</a:t>
            </a:r>
            <a:r>
              <a:rPr lang="en-US" sz="3200" dirty="0"/>
              <a:t>/daily</a:t>
            </a:r>
            <a:r>
              <a:rPr lang="ru-RU" sz="3200" dirty="0"/>
              <a:t>: задачи и цели события, роли участников</a:t>
            </a:r>
            <a:endParaRPr lang="en-US" sz="32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4F3039-2CBF-F1DC-EE89-AEAE64E0A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1290" y="7403971"/>
            <a:ext cx="2233744" cy="22337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Пришло время первого проекта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778600"/>
            <a:ext cx="5288106" cy="352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676453" y="754368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8FCB-CF4D-86F0-8122-1061288F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774" y="1734044"/>
            <a:ext cx="6102025" cy="6102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80E4C-039D-057B-0874-EDA3F5DC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050" y="4972932"/>
            <a:ext cx="3778705" cy="3778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A5382-4014-61E5-3B92-5F852AE79322}"/>
              </a:ext>
            </a:extLst>
          </p:cNvPr>
          <p:cNvSpPr txBox="1"/>
          <p:nvPr/>
        </p:nvSpPr>
        <p:spPr>
          <a:xfrm>
            <a:off x="6174138" y="8738014"/>
            <a:ext cx="553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мастер</a:t>
            </a:r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0C3EC-2AC0-36AF-1AC6-66F3421FA64A}"/>
              </a:ext>
            </a:extLst>
          </p:cNvPr>
          <p:cNvSpPr txBox="1"/>
          <p:nvPr/>
        </p:nvSpPr>
        <p:spPr>
          <a:xfrm>
            <a:off x="11794947" y="4023801"/>
            <a:ext cx="444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 чего начнем?</a:t>
            </a:r>
          </a:p>
        </p:txBody>
      </p:sp>
    </p:spTree>
    <p:extLst>
      <p:ext uri="{BB962C8B-B14F-4D97-AF65-F5344CB8AC3E}">
        <p14:creationId xmlns:p14="http://schemas.microsoft.com/office/powerpoint/2010/main" val="201503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Первое планирование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DDCC8-49D2-0341-8A05-FA0C9F141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7" t="3276" r="3521" b="3806"/>
          <a:stretch/>
        </p:blipFill>
        <p:spPr>
          <a:xfrm>
            <a:off x="3344369" y="2499332"/>
            <a:ext cx="10883260" cy="75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97b990a13c_4_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197b990a13c_4_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197b990a13c_4_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197b990a13c_4_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ВАЖНО: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F9C5-3150-820D-11AA-65EFD19109B8}"/>
              </a:ext>
            </a:extLst>
          </p:cNvPr>
          <p:cNvSpPr txBox="1"/>
          <p:nvPr/>
        </p:nvSpPr>
        <p:spPr>
          <a:xfrm>
            <a:off x="953999" y="3808288"/>
            <a:ext cx="945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Какие действия позволяют прийти к результату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F10EB-6C11-637E-4398-6D1A4EF93086}"/>
              </a:ext>
            </a:extLst>
          </p:cNvPr>
          <p:cNvSpPr txBox="1"/>
          <p:nvPr/>
        </p:nvSpPr>
        <p:spPr>
          <a:xfrm>
            <a:off x="953999" y="4762395"/>
            <a:ext cx="56862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Фокус на метриках продукта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Определяем функции (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features)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, а не детали задач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Утверждаем первые даты по запланированным релизам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Фокус на работе, а не на работнике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Непрерывное тестирование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Принимаем решения, базируясь на данных </a:t>
            </a:r>
            <a:r>
              <a:rPr lang="en-US" sz="2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(data-driven development)</a:t>
            </a:r>
            <a:endParaRPr lang="ru-RU" sz="24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4" name="Google Shape;174;p22">
            <a:extLst>
              <a:ext uri="{FF2B5EF4-FFF2-40B4-BE49-F238E27FC236}">
                <a16:creationId xmlns:a16="http://schemas.microsoft.com/office/drawing/2014/main" id="{C155DBB9-DEB0-0072-BF98-EF22026FF46C}"/>
              </a:ext>
            </a:extLst>
          </p:cNvPr>
          <p:cNvSpPr txBox="1"/>
          <p:nvPr/>
        </p:nvSpPr>
        <p:spPr>
          <a:xfrm>
            <a:off x="953999" y="2423334"/>
            <a:ext cx="1178340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Начинаем </a:t>
            </a: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 постановки стратегических целей, и решаем какие проекты/задачи помогают их достичь.</a:t>
            </a:r>
            <a:endParaRPr lang="ru-RU" sz="2800" b="1" i="0" u="none" strike="noStrike" cap="none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E9732-D000-E762-5FC6-F277F937A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4" y="4331508"/>
            <a:ext cx="7086478" cy="53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7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Метрики продукта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9" y="3745901"/>
            <a:ext cx="615283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Ценность должна быть ясна 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как для бизнеса, так и для команды.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Ценность можно измерять при помощи метрик, поскольку на их базе можно точно понять помогает ли проект/продукт достичь бизнесу целей или нет.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Как вы думаете, какие вопросы нужно задать перед 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началом проекта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7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Метрики продукта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679435" y="3546813"/>
            <a:ext cx="615283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Зачем нам приложение с мемами о котах?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Как мы узнаем что приложение успешное?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На какую часть бизнеса окажет влияние наше приложение?</a:t>
            </a:r>
            <a:b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</a:b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Что мы будем делать, если идея не сработает?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Метрики продукта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679435" y="3546813"/>
            <a:ext cx="615283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Зачем нам приложение с мемами о котах?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Как мы узнаем что приложение успешное?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На какую часть бизнеса окажет влияние наше приложение?</a:t>
            </a:r>
            <a:b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</a:b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Что мы будем делать, если идея не сработает?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608E8-773F-72C0-5AD4-63E09B427C57}"/>
              </a:ext>
            </a:extLst>
          </p:cNvPr>
          <p:cNvSpPr txBox="1"/>
          <p:nvPr/>
        </p:nvSpPr>
        <p:spPr>
          <a:xfrm>
            <a:off x="1724183" y="8324420"/>
            <a:ext cx="10120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Наш первичный анализ доказал что такое приложение может повысить </a:t>
            </a:r>
            <a:r>
              <a:rPr lang="ru-RU" sz="2800" b="1" dirty="0">
                <a:solidFill>
                  <a:srgbClr val="F4841E"/>
                </a:solidFill>
                <a:latin typeface="Inter" panose="020B0604020202020204" charset="0"/>
                <a:ea typeface="Inter" panose="020B0604020202020204" charset="0"/>
              </a:rPr>
              <a:t>нашу активную аудиторию сегмента Х на 100%!!!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Приложению быть!</a:t>
            </a:r>
            <a:endParaRPr lang="en-US" sz="28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7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Определяем функции 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9" y="3745901"/>
            <a:ext cx="61528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Итак, теперь мы знаем что наше приложение должно работать на привлечение аудитории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Мы знаем что приложение мобильное.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Мы знаем приблизительную дату когда приложение должно быть загружено в магазины.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95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Определяем функции 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9" y="3745901"/>
            <a:ext cx="61528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Итак, теперь мы знаем что наше приложение должно работать на привлечение аудитории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Мы знаем что приложение мобильное.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Мы знаем приблизительную дату когда приложение должно быть загружено в магазины.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7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Определяем функции 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174;p22">
            <a:extLst>
              <a:ext uri="{FF2B5EF4-FFF2-40B4-BE49-F238E27FC236}">
                <a16:creationId xmlns:a16="http://schemas.microsoft.com/office/drawing/2014/main" id="{78AC2113-7607-68BD-7FEA-4014F0849EE4}"/>
              </a:ext>
            </a:extLst>
          </p:cNvPr>
          <p:cNvSpPr txBox="1"/>
          <p:nvPr/>
        </p:nvSpPr>
        <p:spPr>
          <a:xfrm>
            <a:off x="5592349" y="3745901"/>
            <a:ext cx="61528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Итак, теперь мы знаем что наше приложение должно работать на привлечение аудитории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Мы знаем что приложение мобильное.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Мы знаем приблизительную дату когда приложение должно быть загружено в магазины. </a:t>
            </a:r>
          </a:p>
        </p:txBody>
      </p:sp>
    </p:spTree>
    <p:extLst>
      <p:ext uri="{BB962C8B-B14F-4D97-AF65-F5344CB8AC3E}">
        <p14:creationId xmlns:p14="http://schemas.microsoft.com/office/powerpoint/2010/main" val="47561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Определяем функции 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174;p22">
            <a:extLst>
              <a:ext uri="{FF2B5EF4-FFF2-40B4-BE49-F238E27FC236}">
                <a16:creationId xmlns:a16="http://schemas.microsoft.com/office/drawing/2014/main" id="{78AC2113-7607-68BD-7FEA-4014F0849EE4}"/>
              </a:ext>
            </a:extLst>
          </p:cNvPr>
          <p:cNvSpPr txBox="1"/>
          <p:nvPr/>
        </p:nvSpPr>
        <p:spPr>
          <a:xfrm>
            <a:off x="5592349" y="3745901"/>
            <a:ext cx="61528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Итак, теперь мы знаем что наше приложение должно работать на привлечение аудитории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Мы знаем что приложение мобильное.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Мы знаем приблизительную дату когда приложение должно быть загружено в магазины.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174B7-0710-E020-BED3-B5EA1B96CC46}"/>
              </a:ext>
            </a:extLst>
          </p:cNvPr>
          <p:cNvSpPr txBox="1"/>
          <p:nvPr/>
        </p:nvSpPr>
        <p:spPr>
          <a:xfrm>
            <a:off x="1724182" y="8324420"/>
            <a:ext cx="11066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И этого достаточно.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Нам не нужно знать о ширине картинок, цветах приложения и прочих мелочах на данном этапе.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3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Agile</a:t>
            </a: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планирование стратегии, проектов и итерации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Определяем функции 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174;p22">
            <a:extLst>
              <a:ext uri="{FF2B5EF4-FFF2-40B4-BE49-F238E27FC236}">
                <a16:creationId xmlns:a16="http://schemas.microsoft.com/office/drawing/2014/main" id="{78AC2113-7607-68BD-7FEA-4014F0849EE4}"/>
              </a:ext>
            </a:extLst>
          </p:cNvPr>
          <p:cNvSpPr txBox="1"/>
          <p:nvPr/>
        </p:nvSpPr>
        <p:spPr>
          <a:xfrm>
            <a:off x="5592349" y="3745901"/>
            <a:ext cx="61528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Итак, теперь мы знаем что наше приложение должно работать на привлечение аудитории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Мы знаем что приложение мобильное.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Мы знаем приблизительную дату когда приложение должно быть загружено в магазины.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174B7-0710-E020-BED3-B5EA1B96CC46}"/>
              </a:ext>
            </a:extLst>
          </p:cNvPr>
          <p:cNvSpPr txBox="1"/>
          <p:nvPr/>
        </p:nvSpPr>
        <p:spPr>
          <a:xfrm>
            <a:off x="4572000" y="8324420"/>
            <a:ext cx="8218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Как вы думаете, какие нужны будут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функции в таком приложении?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86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Даты релизов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EE9DD42-C129-AE5C-D00E-D0A5575BABEC}"/>
              </a:ext>
            </a:extLst>
          </p:cNvPr>
          <p:cNvGrpSpPr/>
          <p:nvPr/>
        </p:nvGrpSpPr>
        <p:grpSpPr>
          <a:xfrm>
            <a:off x="1023257" y="4245429"/>
            <a:ext cx="16372114" cy="5446229"/>
            <a:chOff x="3275960" y="3340860"/>
            <a:chExt cx="11139041" cy="56356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FC4C436-02D0-C8D6-78BA-9F97D94C2382}"/>
                </a:ext>
              </a:extLst>
            </p:cNvPr>
            <p:cNvGrpSpPr/>
            <p:nvPr/>
          </p:nvGrpSpPr>
          <p:grpSpPr>
            <a:xfrm>
              <a:off x="3329747" y="3357681"/>
              <a:ext cx="10985607" cy="5618864"/>
              <a:chOff x="2528667" y="2138681"/>
              <a:chExt cx="6879492" cy="2942097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07E5003-47AB-8F3D-10F4-0E489A1F4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8667" y="2138681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BDFCDCF-7FF6-C8D3-F518-E5FBED0695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9351" y="2138681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CD9A40B-3C52-1C3E-5E00-72CC2303F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87726" y="2148449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721A02AB-0978-360F-3045-3407CF1576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6102" y="2148449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83F209B9-A834-03DF-28FE-E4707307B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44477" y="2148123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FFD739AF-329C-3B37-1586-149209ACC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22852" y="2148449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21D0AD3B-7C32-C4E7-1489-92A09DE0C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0994" y="2148449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8B8FF41A-0682-1C5C-8604-7AF60DE2B1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96827" y="2148449"/>
                <a:ext cx="11332" cy="29323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" lastClr="FFFFFF">
                    <a:lumMod val="95000"/>
                  </a:sysClr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5F5DC0BA-7ED8-8F30-F9EB-8BB8BC2D6A14}"/>
                </a:ext>
              </a:extLst>
            </p:cNvPr>
            <p:cNvSpPr/>
            <p:nvPr/>
          </p:nvSpPr>
          <p:spPr>
            <a:xfrm>
              <a:off x="3275960" y="3778764"/>
              <a:ext cx="2769329" cy="92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Подготовка дизайна эксперимента (определение необходимой выборки/стат. значимости, подбор респондентов, сроки и методы тестирования)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  <a:cs typeface="+mn-lt"/>
              </a:endParaRPr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623259F5-B476-ABA8-3E09-0C758CF5DF37}"/>
                </a:ext>
              </a:extLst>
            </p:cNvPr>
            <p:cNvSpPr/>
            <p:nvPr/>
          </p:nvSpPr>
          <p:spPr>
            <a:xfrm>
              <a:off x="4194629" y="4756708"/>
              <a:ext cx="2722668" cy="822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+mn-lt"/>
                </a:rPr>
                <a:t>Готовим необходимые изменения в продукте для проверки гипотезы на </a:t>
              </a: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+mn-lt"/>
                </a:rPr>
                <a:t>stage environment</a:t>
              </a:r>
              <a:r>
                <a:rPr lang="ru-RU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+mn-lt"/>
                </a:rPr>
                <a:t>/либо через графический прототип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  <a:cs typeface="+mn-lt"/>
              </a:endParaRP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4B58480F-2E36-C7A2-255F-51FAD44F6BE2}"/>
                </a:ext>
              </a:extLst>
            </p:cNvPr>
            <p:cNvSpPr/>
            <p:nvPr/>
          </p:nvSpPr>
          <p:spPr>
            <a:xfrm>
              <a:off x="6915670" y="5693678"/>
              <a:ext cx="2342036" cy="473435"/>
            </a:xfrm>
            <a:prstGeom prst="roundRect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1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Проведение тестирования в рамках поставленных сроков</a:t>
              </a:r>
              <a:endPara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D5F841A2-5149-F357-2DB4-656C46597DFB}"/>
                </a:ext>
              </a:extLst>
            </p:cNvPr>
            <p:cNvSpPr/>
            <p:nvPr/>
          </p:nvSpPr>
          <p:spPr>
            <a:xfrm>
              <a:off x="9257705" y="6211310"/>
              <a:ext cx="1279665" cy="345299"/>
            </a:xfrm>
            <a:prstGeom prst="roundRect">
              <a:avLst/>
            </a:prstGeom>
            <a:solidFill>
              <a:srgbClr val="E9E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Обработка результатов</a:t>
              </a:r>
              <a:endPara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87866D0-3E60-082D-1A64-535449BE8434}"/>
                </a:ext>
              </a:extLst>
            </p:cNvPr>
            <p:cNvSpPr/>
            <p:nvPr/>
          </p:nvSpPr>
          <p:spPr>
            <a:xfrm>
              <a:off x="10291195" y="6696105"/>
              <a:ext cx="1755389" cy="5761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Доработка функционала (при необходимости)</a:t>
              </a:r>
              <a:endParaRPr lang="en-US" sz="1100" dirty="0"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9681CB73-9E99-C112-8464-F36CE23766F0}"/>
                </a:ext>
              </a:extLst>
            </p:cNvPr>
            <p:cNvSpPr/>
            <p:nvPr/>
          </p:nvSpPr>
          <p:spPr>
            <a:xfrm>
              <a:off x="10285280" y="7389612"/>
              <a:ext cx="1427748" cy="5761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bg2">
                      <a:lumMod val="10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Подготовка коммуникаций пользователям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39BF800B-FA7F-A9A9-E7F2-140159F57FD2}"/>
                </a:ext>
              </a:extLst>
            </p:cNvPr>
            <p:cNvSpPr/>
            <p:nvPr/>
          </p:nvSpPr>
          <p:spPr>
            <a:xfrm>
              <a:off x="12040668" y="8103777"/>
              <a:ext cx="697621" cy="345299"/>
            </a:xfrm>
            <a:prstGeom prst="roundRect">
              <a:avLst/>
            </a:prstGeom>
            <a:solidFill>
              <a:srgbClr val="D1F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 sz="11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Релиз</a:t>
              </a:r>
              <a:endPara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C5EB17F-52D9-2460-8189-0BD83DDE960E}"/>
                </a:ext>
              </a:extLst>
            </p:cNvPr>
            <p:cNvSpPr txBox="1"/>
            <p:nvPr/>
          </p:nvSpPr>
          <p:spPr>
            <a:xfrm>
              <a:off x="9751186" y="8058165"/>
              <a:ext cx="2212350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ru-RU" sz="110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Дата релиза: в зависимости от общих сроков</a:t>
              </a:r>
              <a:endParaRPr lang="en-US" sz="110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14FE32A-EE07-4D10-4389-E7F9956AC017}"/>
                </a:ext>
              </a:extLst>
            </p:cNvPr>
            <p:cNvSpPr txBox="1"/>
            <p:nvPr/>
          </p:nvSpPr>
          <p:spPr>
            <a:xfrm>
              <a:off x="6236496" y="4109162"/>
              <a:ext cx="2246868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до недели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BF97825-C90D-1C9D-0409-9F0071749713}"/>
                </a:ext>
              </a:extLst>
            </p:cNvPr>
            <p:cNvSpPr txBox="1"/>
            <p:nvPr/>
          </p:nvSpPr>
          <p:spPr>
            <a:xfrm>
              <a:off x="7010838" y="4960069"/>
              <a:ext cx="2246868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согласно оценкам команды разработки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05B26A0-7BA3-C800-0079-6EE45A89D93B}"/>
                </a:ext>
              </a:extLst>
            </p:cNvPr>
            <p:cNvSpPr txBox="1"/>
            <p:nvPr/>
          </p:nvSpPr>
          <p:spPr>
            <a:xfrm>
              <a:off x="9325500" y="5722646"/>
              <a:ext cx="3225693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поставленное время тестирования группами до получения результата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D62DDA57-9BC4-5BD1-BCD9-9F1024528EC7}"/>
                </a:ext>
              </a:extLst>
            </p:cNvPr>
            <p:cNvSpPr/>
            <p:nvPr/>
          </p:nvSpPr>
          <p:spPr>
            <a:xfrm>
              <a:off x="12750932" y="8488834"/>
              <a:ext cx="1609700" cy="3452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ru-RU" sz="1100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Мониторинг, сбор обратной связи</a:t>
              </a:r>
              <a:endPara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1A1362E-9500-1AE7-D5C2-A2A084DF7C60}"/>
                </a:ext>
              </a:extLst>
            </p:cNvPr>
            <p:cNvSpPr txBox="1"/>
            <p:nvPr/>
          </p:nvSpPr>
          <p:spPr>
            <a:xfrm>
              <a:off x="12168133" y="6776443"/>
              <a:ext cx="2246868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согласно оценкам команды разработки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D775915-0339-4DC8-B233-42EF54DA1079}"/>
                </a:ext>
              </a:extLst>
            </p:cNvPr>
            <p:cNvSpPr txBox="1"/>
            <p:nvPr/>
          </p:nvSpPr>
          <p:spPr>
            <a:xfrm>
              <a:off x="10609970" y="6285349"/>
              <a:ext cx="2246868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до недели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7D0A980-B50E-5EFA-5716-8EE568B4C673}"/>
                </a:ext>
              </a:extLst>
            </p:cNvPr>
            <p:cNvSpPr txBox="1"/>
            <p:nvPr/>
          </p:nvSpPr>
          <p:spPr>
            <a:xfrm>
              <a:off x="11894486" y="7469951"/>
              <a:ext cx="2246868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050" dirty="0">
                  <a:solidFill>
                    <a:schemeClr val="bg2">
                      <a:lumMod val="25000"/>
                    </a:schemeClr>
                  </a:solidFill>
                  <a:latin typeface="Inter" panose="020B0604020202020204" charset="0"/>
                  <a:ea typeface="Inter" panose="020B0604020202020204" charset="0"/>
                  <a:cs typeface="Calibri"/>
                </a:rPr>
                <a:t>Срок: согласно оценкам команды маркетинга</a:t>
              </a:r>
              <a:endParaRPr lang="en-US" sz="1050" dirty="0">
                <a:solidFill>
                  <a:schemeClr val="bg2">
                    <a:lumMod val="25000"/>
                  </a:schemeClr>
                </a:solidFill>
                <a:latin typeface="Inter" panose="020B0604020202020204" charset="0"/>
                <a:ea typeface="Inter" panose="020B0604020202020204" charset="0"/>
                <a:cs typeface="Calibri"/>
              </a:endParaRPr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F8D76E01-4D29-5B4B-B950-7EDC997B884F}"/>
                </a:ext>
              </a:extLst>
            </p:cNvPr>
            <p:cNvSpPr/>
            <p:nvPr/>
          </p:nvSpPr>
          <p:spPr>
            <a:xfrm>
              <a:off x="3275960" y="3340860"/>
              <a:ext cx="11072029" cy="3452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График реализации</a:t>
              </a:r>
              <a:endParaRPr lang="en-US" sz="16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F83B1224-F94F-0B81-6044-EAC069231A31}"/>
              </a:ext>
            </a:extLst>
          </p:cNvPr>
          <p:cNvSpPr txBox="1"/>
          <p:nvPr/>
        </p:nvSpPr>
        <p:spPr>
          <a:xfrm>
            <a:off x="936000" y="2315892"/>
            <a:ext cx="16977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Проект это большое количество работы по умолчанию, но это не значит, что мы должны доставить весь проект сразу. Бить проект на небольшие релизы, доставлять клиенту, получать обратную связь.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62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Фокус на работе, а не на работнике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Google Shape;174;p22">
            <a:extLst>
              <a:ext uri="{FF2B5EF4-FFF2-40B4-BE49-F238E27FC236}">
                <a16:creationId xmlns:a16="http://schemas.microsoft.com/office/drawing/2014/main" id="{78AC2113-7607-68BD-7FEA-4014F0849EE4}"/>
              </a:ext>
            </a:extLst>
          </p:cNvPr>
          <p:cNvSpPr txBox="1"/>
          <p:nvPr/>
        </p:nvSpPr>
        <p:spPr>
          <a:xfrm>
            <a:off x="5585429" y="4285477"/>
            <a:ext cx="615283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Задача или инициатива назначается на </a:t>
            </a:r>
            <a:r>
              <a:rPr lang="ru-RU" sz="2400" b="1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команду</a:t>
            </a: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а не конкретного участника команды.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Участники команды сами выбирают задачи исходя из своего опыта,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заинтересованности и планов.</a:t>
            </a: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0C9A7-9098-AB0E-C5B1-EF1DACEF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004" y="2141650"/>
            <a:ext cx="2196284" cy="2196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9133D-E5CB-465A-9205-193F5C9A6CC9}"/>
              </a:ext>
            </a:extLst>
          </p:cNvPr>
          <p:cNvSpPr txBox="1"/>
          <p:nvPr/>
        </p:nvSpPr>
        <p:spPr>
          <a:xfrm>
            <a:off x="3971567" y="2808309"/>
            <a:ext cx="15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Хочу сделать кнопку…</a:t>
            </a:r>
          </a:p>
        </p:txBody>
      </p:sp>
    </p:spTree>
    <p:extLst>
      <p:ext uri="{BB962C8B-B14F-4D97-AF65-F5344CB8AC3E}">
        <p14:creationId xmlns:p14="http://schemas.microsoft.com/office/powerpoint/2010/main" val="2719028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Непрерывное тестирование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4;p22">
            <a:extLst>
              <a:ext uri="{FF2B5EF4-FFF2-40B4-BE49-F238E27FC236}">
                <a16:creationId xmlns:a16="http://schemas.microsoft.com/office/drawing/2014/main" id="{78AC2113-7607-68BD-7FEA-4014F0849EE4}"/>
              </a:ext>
            </a:extLst>
          </p:cNvPr>
          <p:cNvSpPr txBox="1"/>
          <p:nvPr/>
        </p:nvSpPr>
        <p:spPr>
          <a:xfrm>
            <a:off x="935999" y="2304195"/>
            <a:ext cx="1589208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Тестирование происходит как только есть что тестировать.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Если можно настроить юнит тестирование – 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даже лучше.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C5C36-45FF-4E6B-7BAE-DB635A1CD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269" y="3651272"/>
            <a:ext cx="10711543" cy="56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7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Данные в разработке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5905125" y="2484758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6531453" y="8558884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98" y="3399157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38" y="5564931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EE97DE-67D9-2EA1-9730-0DEC5E6AECB3}"/>
              </a:ext>
            </a:extLst>
          </p:cNvPr>
          <p:cNvSpPr/>
          <p:nvPr/>
        </p:nvSpPr>
        <p:spPr>
          <a:xfrm>
            <a:off x="11551863" y="3288428"/>
            <a:ext cx="5155634" cy="97315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Вау, это лучшее приложение что я видел!</a:t>
            </a:r>
          </a:p>
          <a:p>
            <a:r>
              <a:rPr lang="ru-RU" sz="18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Ваня, 25 лет</a:t>
            </a:r>
            <a:endParaRPr lang="en-US" sz="1800" i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C87F71-21B0-30D4-877C-0C2635ADA304}"/>
              </a:ext>
            </a:extLst>
          </p:cNvPr>
          <p:cNvSpPr/>
          <p:nvPr/>
        </p:nvSpPr>
        <p:spPr>
          <a:xfrm>
            <a:off x="10421823" y="4879268"/>
            <a:ext cx="5155634" cy="97315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ru-RU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 целом норм, но я бы цвета поменял конечно…</a:t>
            </a:r>
          </a:p>
          <a:p>
            <a:pPr algn="r"/>
            <a:r>
              <a:rPr lang="ru-RU" sz="18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Олег, 17 лет</a:t>
            </a:r>
            <a:endParaRPr lang="en-US" sz="1800" i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376379-AEF7-E8B1-6D54-8EF1986209D9}"/>
              </a:ext>
            </a:extLst>
          </p:cNvPr>
          <p:cNvSpPr/>
          <p:nvPr/>
        </p:nvSpPr>
        <p:spPr>
          <a:xfrm>
            <a:off x="11463412" y="6470108"/>
            <a:ext cx="5155634" cy="154206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Просто ужасно, смотреть то я могу сколько угодно, но почему я не могу загрузить свои мемы с котами!!! НЕСПРАВЕДЛИВОСТЬ!!!</a:t>
            </a:r>
          </a:p>
          <a:p>
            <a:r>
              <a:rPr lang="ru-RU" sz="18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Ира, 34 года</a:t>
            </a:r>
            <a:endParaRPr lang="en-US" sz="1800" i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6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Данные в разработке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14">
            <a:extLst>
              <a:ext uri="{FF2B5EF4-FFF2-40B4-BE49-F238E27FC236}">
                <a16:creationId xmlns:a16="http://schemas.microsoft.com/office/drawing/2014/main" id="{0E383F6F-66DE-6D17-CF06-6F54ED2E0604}"/>
              </a:ext>
            </a:extLst>
          </p:cNvPr>
          <p:cNvSpPr/>
          <p:nvPr/>
        </p:nvSpPr>
        <p:spPr>
          <a:xfrm>
            <a:off x="5905125" y="2484758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45">
            <a:extLst>
              <a:ext uri="{FF2B5EF4-FFF2-40B4-BE49-F238E27FC236}">
                <a16:creationId xmlns:a16="http://schemas.microsoft.com/office/drawing/2014/main" id="{42B7BE9F-F61B-3E48-7800-DA2340E0B58C}"/>
              </a:ext>
            </a:extLst>
          </p:cNvPr>
          <p:cNvSpPr/>
          <p:nvPr/>
        </p:nvSpPr>
        <p:spPr>
          <a:xfrm>
            <a:off x="6531453" y="8558884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178D-19E3-1F31-F7D6-1D886EFC7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98" y="3399157"/>
            <a:ext cx="3528274" cy="196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DE5C-E1C1-176D-89EF-814641D6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38" y="5564931"/>
            <a:ext cx="3262993" cy="2447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EE97DE-67D9-2EA1-9730-0DEC5E6AECB3}"/>
              </a:ext>
            </a:extLst>
          </p:cNvPr>
          <p:cNvSpPr/>
          <p:nvPr/>
        </p:nvSpPr>
        <p:spPr>
          <a:xfrm>
            <a:off x="11551863" y="3288428"/>
            <a:ext cx="5155634" cy="97315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Вау, это лучшее приложение что я видел!</a:t>
            </a:r>
          </a:p>
          <a:p>
            <a:r>
              <a:rPr lang="ru-RU" sz="1800" i="1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Ваня, 25 лет</a:t>
            </a:r>
            <a:endParaRPr lang="en-US" sz="1800" i="1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C87F71-21B0-30D4-877C-0C2635ADA304}"/>
              </a:ext>
            </a:extLst>
          </p:cNvPr>
          <p:cNvSpPr/>
          <p:nvPr/>
        </p:nvSpPr>
        <p:spPr>
          <a:xfrm>
            <a:off x="10421823" y="4879268"/>
            <a:ext cx="5155634" cy="97315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В целом норм, но я бы цвета поменял конечно…</a:t>
            </a:r>
          </a:p>
          <a:p>
            <a:pPr algn="r"/>
            <a:r>
              <a:rPr lang="ru-RU" sz="1800" i="1" dirty="0">
                <a:solidFill>
                  <a:schemeClr val="bg1">
                    <a:lumMod val="9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Олег, 17 лет</a:t>
            </a:r>
            <a:endParaRPr lang="en-US" sz="1800" i="1" dirty="0">
              <a:solidFill>
                <a:schemeClr val="bg1">
                  <a:lumMod val="9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376379-AEF7-E8B1-6D54-8EF1986209D9}"/>
              </a:ext>
            </a:extLst>
          </p:cNvPr>
          <p:cNvSpPr/>
          <p:nvPr/>
        </p:nvSpPr>
        <p:spPr>
          <a:xfrm>
            <a:off x="11463412" y="6470108"/>
            <a:ext cx="5155634" cy="154206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Просто ужасно, смотреть то я могу сколько угодно, но почему я не могу загрузить свои мемы с котами!!! НЕСПРАВЕДЛИВОСТЬ!!!</a:t>
            </a:r>
          </a:p>
          <a:p>
            <a:r>
              <a:rPr lang="ru-RU" sz="18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Ира, 34 года</a:t>
            </a:r>
            <a:endParaRPr lang="en-US" sz="1800" i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806E0-198D-F514-6094-F7BF40F1A304}"/>
              </a:ext>
            </a:extLst>
          </p:cNvPr>
          <p:cNvSpPr txBox="1"/>
          <p:nvPr/>
        </p:nvSpPr>
        <p:spPr>
          <a:xfrm>
            <a:off x="11551863" y="8347899"/>
            <a:ext cx="5725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И таких комментариев 50% от общего кол-ва!</a:t>
            </a:r>
            <a:endParaRPr lang="en-US" sz="24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55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Способы оценки задач</a:t>
            </a: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257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Формируем задачи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Прямоугольник: скругленные углы 114">
            <a:extLst>
              <a:ext uri="{FF2B5EF4-FFF2-40B4-BE49-F238E27FC236}">
                <a16:creationId xmlns:a16="http://schemas.microsoft.com/office/drawing/2014/main" id="{CBE881E7-6BA5-22CA-4145-3F5B3D75147B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145">
            <a:extLst>
              <a:ext uri="{FF2B5EF4-FFF2-40B4-BE49-F238E27FC236}">
                <a16:creationId xmlns:a16="http://schemas.microsoft.com/office/drawing/2014/main" id="{56DCFD74-8F46-98BF-3EA6-B712D5E56C40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FDF48-43ED-4A80-FA29-723F3573F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7FB9B-2A41-A009-A3D5-A5F7647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16" name="Google Shape;174;p22">
            <a:extLst>
              <a:ext uri="{FF2B5EF4-FFF2-40B4-BE49-F238E27FC236}">
                <a16:creationId xmlns:a16="http://schemas.microsoft.com/office/drawing/2014/main" id="{FA5A7D5A-D92A-20E7-FFEC-5EC2D746CF4B}"/>
              </a:ext>
            </a:extLst>
          </p:cNvPr>
          <p:cNvSpPr txBox="1"/>
          <p:nvPr/>
        </p:nvSpPr>
        <p:spPr>
          <a:xfrm>
            <a:off x="5592349" y="4100811"/>
            <a:ext cx="6152838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Итак, нам понятно что люди тоже хотят загружать своих котов.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Для этого нам нужно сделать: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Страницу для загрузки мемов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Сервер для хранения данных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Сделать личную ленту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090012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Формируем задачи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Прямоугольник: скругленные углы 114">
            <a:extLst>
              <a:ext uri="{FF2B5EF4-FFF2-40B4-BE49-F238E27FC236}">
                <a16:creationId xmlns:a16="http://schemas.microsoft.com/office/drawing/2014/main" id="{CBE881E7-6BA5-22CA-4145-3F5B3D75147B}"/>
              </a:ext>
            </a:extLst>
          </p:cNvPr>
          <p:cNvSpPr/>
          <p:nvPr/>
        </p:nvSpPr>
        <p:spPr>
          <a:xfrm>
            <a:off x="13503353" y="2743200"/>
            <a:ext cx="3715423" cy="6830242"/>
          </a:xfrm>
          <a:prstGeom prst="roundRect">
            <a:avLst>
              <a:gd name="adj" fmla="val 11872"/>
            </a:avLst>
          </a:prstGeom>
          <a:solidFill>
            <a:schemeClr val="bg1"/>
          </a:solidFill>
          <a:ln w="38100">
            <a:solidFill>
              <a:srgbClr val="707070"/>
            </a:solidFill>
          </a:ln>
          <a:effectLst>
            <a:outerShdw blurRad="152400" dist="1143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145">
            <a:extLst>
              <a:ext uri="{FF2B5EF4-FFF2-40B4-BE49-F238E27FC236}">
                <a16:creationId xmlns:a16="http://schemas.microsoft.com/office/drawing/2014/main" id="{56DCFD74-8F46-98BF-3EA6-B712D5E56C40}"/>
              </a:ext>
            </a:extLst>
          </p:cNvPr>
          <p:cNvSpPr/>
          <p:nvPr/>
        </p:nvSpPr>
        <p:spPr>
          <a:xfrm>
            <a:off x="14129681" y="8817326"/>
            <a:ext cx="2462765" cy="409029"/>
          </a:xfrm>
          <a:prstGeom prst="roundRect">
            <a:avLst>
              <a:gd name="adj" fmla="val 9316"/>
            </a:avLst>
          </a:prstGeom>
          <a:solidFill>
            <a:schemeClr val="accent2"/>
          </a:solidFill>
          <a:ln>
            <a:noFill/>
          </a:ln>
          <a:effectLst>
            <a:outerShdw blurRad="152400" dist="114300" dir="2700000" algn="tl" rotWithShape="0">
              <a:schemeClr val="tx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ru-RU" sz="11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Еще котиков!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FDF48-43ED-4A80-FA29-723F3573F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926" y="3657599"/>
            <a:ext cx="3528274" cy="1966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7FB9B-2A41-A009-A3D5-A5F7647A9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9566" y="5823373"/>
            <a:ext cx="3262993" cy="2447245"/>
          </a:xfrm>
          <a:prstGeom prst="rect">
            <a:avLst/>
          </a:prstGeom>
        </p:spPr>
      </p:pic>
      <p:sp>
        <p:nvSpPr>
          <p:cNvPr id="16" name="Google Shape;174;p22">
            <a:extLst>
              <a:ext uri="{FF2B5EF4-FFF2-40B4-BE49-F238E27FC236}">
                <a16:creationId xmlns:a16="http://schemas.microsoft.com/office/drawing/2014/main" id="{FA5A7D5A-D92A-20E7-FFEC-5EC2D746CF4B}"/>
              </a:ext>
            </a:extLst>
          </p:cNvPr>
          <p:cNvSpPr txBox="1"/>
          <p:nvPr/>
        </p:nvSpPr>
        <p:spPr>
          <a:xfrm>
            <a:off x="5592349" y="4100811"/>
            <a:ext cx="6152838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 dirty="0">
                <a:solidFill>
                  <a:schemeClr val="bg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Итак, нам понятно что люди тоже хотят загружать своих котов.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Для этого нам нужно сделать: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Страницу для загрузки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Сервер для хранения данных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Сделать личную ленту пользователя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A357A-E492-9448-AF18-4782706E76FB}"/>
              </a:ext>
            </a:extLst>
          </p:cNvPr>
          <p:cNvSpPr txBox="1"/>
          <p:nvPr/>
        </p:nvSpPr>
        <p:spPr>
          <a:xfrm>
            <a:off x="1724182" y="8324420"/>
            <a:ext cx="1106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Нужно провести оценку задач!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Как Вася может оценить задачу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DB1A37-2B71-DEE0-C26E-5FAE6BA3D3D3}"/>
              </a:ext>
            </a:extLst>
          </p:cNvPr>
          <p:cNvGrpSpPr/>
          <p:nvPr/>
        </p:nvGrpSpPr>
        <p:grpSpPr>
          <a:xfrm>
            <a:off x="4127500" y="2797857"/>
            <a:ext cx="10181999" cy="6692384"/>
            <a:chOff x="3365500" y="2298700"/>
            <a:chExt cx="11593301" cy="762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E3F745-8996-AE38-992A-F1A53D7FCACE}"/>
                </a:ext>
              </a:extLst>
            </p:cNvPr>
            <p:cNvGrpSpPr/>
            <p:nvPr/>
          </p:nvGrpSpPr>
          <p:grpSpPr>
            <a:xfrm>
              <a:off x="5334000" y="2298700"/>
              <a:ext cx="7620000" cy="7620000"/>
              <a:chOff x="5334000" y="2286000"/>
              <a:chExt cx="7620000" cy="7620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96AA16-77FC-6A03-5D9F-A07A4C3B3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0" y="3552825"/>
                <a:ext cx="7620000" cy="508635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7FA586D-4C90-AC44-1E63-C9B08CA4FE3C}"/>
                  </a:ext>
                </a:extLst>
              </p:cNvPr>
              <p:cNvSpPr/>
              <p:nvPr/>
            </p:nvSpPr>
            <p:spPr>
              <a:xfrm>
                <a:off x="5334000" y="2286000"/>
                <a:ext cx="7620000" cy="7620000"/>
              </a:xfrm>
              <a:prstGeom prst="ellipse">
                <a:avLst/>
              </a:prstGeom>
              <a:noFill/>
              <a:ln w="127000">
                <a:solidFill>
                  <a:srgbClr val="F37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30736A-FF7E-7CBE-506E-B1759C884ECA}"/>
                </a:ext>
              </a:extLst>
            </p:cNvPr>
            <p:cNvSpPr/>
            <p:nvPr/>
          </p:nvSpPr>
          <p:spPr>
            <a:xfrm>
              <a:off x="3365500" y="422512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 часах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7A92D4-D0A9-994F-EDAB-D84C838528E3}"/>
                </a:ext>
              </a:extLst>
            </p:cNvPr>
            <p:cNvSpPr/>
            <p:nvPr/>
          </p:nvSpPr>
          <p:spPr>
            <a:xfrm>
              <a:off x="3365500" y="6818650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Покер планирование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40F4FF8-CED3-8AF2-1F7C-7788500FAE8F}"/>
                </a:ext>
              </a:extLst>
            </p:cNvPr>
            <p:cNvSpPr/>
            <p:nvPr/>
          </p:nvSpPr>
          <p:spPr>
            <a:xfrm>
              <a:off x="11788150" y="4365475"/>
              <a:ext cx="2908300" cy="116965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В </a:t>
              </a:r>
              <a:r>
                <a:rPr lang="ru-RU" sz="2200" b="1" dirty="0" err="1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стори</a:t>
              </a:r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 поинтах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DFA8FE-39C6-77CB-26B0-CC0C36202628}"/>
                </a:ext>
              </a:extLst>
            </p:cNvPr>
            <p:cNvSpPr/>
            <p:nvPr/>
          </p:nvSpPr>
          <p:spPr>
            <a:xfrm>
              <a:off x="11788150" y="6801950"/>
              <a:ext cx="3170651" cy="116964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>
              <a:solidFill>
                <a:srgbClr val="F374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solidFill>
                    <a:schemeClr val="tx1"/>
                  </a:solidFill>
                  <a:latin typeface="Inter" panose="020B0604020202020204" charset="0"/>
                  <a:ea typeface="Inter" panose="020B0604020202020204" charset="0"/>
                </a:rPr>
                <a:t>Не оценивать</a:t>
              </a:r>
              <a:endPara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7C893-6B4E-58CC-CD4E-3A24CC9056EE}"/>
              </a:ext>
            </a:extLst>
          </p:cNvPr>
          <p:cNvSpPr/>
          <p:nvPr/>
        </p:nvSpPr>
        <p:spPr>
          <a:xfrm>
            <a:off x="7866870" y="2284225"/>
            <a:ext cx="2554260" cy="10272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374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T-shirt size</a:t>
            </a:r>
            <a:r>
              <a:rPr lang="ru-RU" sz="2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en-US" sz="2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43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Вася начинает работу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72907-ED47-02C8-BA03-FCF6E810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0" y="3778600"/>
            <a:ext cx="5288106" cy="3529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307-4CE3-87D2-54A0-A6682D1295E7}"/>
              </a:ext>
            </a:extLst>
          </p:cNvPr>
          <p:cNvSpPr txBox="1"/>
          <p:nvPr/>
        </p:nvSpPr>
        <p:spPr>
          <a:xfrm>
            <a:off x="2676453" y="754368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8FCB-CF4D-86F0-8122-1061288F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774" y="1734044"/>
            <a:ext cx="6102025" cy="6102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80E4C-039D-057B-0874-EDA3F5DC4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050" y="4972932"/>
            <a:ext cx="3778705" cy="3778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A5382-4014-61E5-3B92-5F852AE79322}"/>
              </a:ext>
            </a:extLst>
          </p:cNvPr>
          <p:cNvSpPr txBox="1"/>
          <p:nvPr/>
        </p:nvSpPr>
        <p:spPr>
          <a:xfrm>
            <a:off x="6174138" y="8738014"/>
            <a:ext cx="553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Scrum</a:t>
            </a:r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мастер</a:t>
            </a:r>
            <a:r>
              <a:rPr lang="en-US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endParaRPr lang="ru-RU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0C3EC-2AC0-36AF-1AC6-66F3421FA64A}"/>
              </a:ext>
            </a:extLst>
          </p:cNvPr>
          <p:cNvSpPr txBox="1"/>
          <p:nvPr/>
        </p:nvSpPr>
        <p:spPr>
          <a:xfrm>
            <a:off x="11887045" y="3204508"/>
            <a:ext cx="4261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Вася, добро пожаловать в команду!</a:t>
            </a:r>
          </a:p>
          <a:p>
            <a:pPr algn="ctr"/>
            <a:endParaRPr lang="ru-RU" sz="20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Ты очень вовремя, у нас как раз намечается стратегическая сессия!</a:t>
            </a:r>
          </a:p>
        </p:txBody>
      </p:sp>
    </p:spTree>
    <p:extLst>
      <p:ext uri="{BB962C8B-B14F-4D97-AF65-F5344CB8AC3E}">
        <p14:creationId xmlns:p14="http://schemas.microsoft.com/office/powerpoint/2010/main" val="1511833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– в часах</a:t>
            </a: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4631943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73845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A0D04-3104-2504-EE9A-FB44C560A8BC}"/>
              </a:ext>
            </a:extLst>
          </p:cNvPr>
          <p:cNvSpPr txBox="1"/>
          <p:nvPr/>
        </p:nvSpPr>
        <p:spPr>
          <a:xfrm>
            <a:off x="5670009" y="47926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Плюсы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3380-B496-4D49-E3D7-E82E9670960A}"/>
              </a:ext>
            </a:extLst>
          </p:cNvPr>
          <p:cNvSpPr txBox="1"/>
          <p:nvPr/>
        </p:nvSpPr>
        <p:spPr>
          <a:xfrm>
            <a:off x="10810793" y="4792681"/>
            <a:ext cx="209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Минусы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4ED7-1860-D549-6230-C72B16BA9DB2}"/>
              </a:ext>
            </a:extLst>
          </p:cNvPr>
          <p:cNvSpPr txBox="1"/>
          <p:nvPr/>
        </p:nvSpPr>
        <p:spPr>
          <a:xfrm>
            <a:off x="5883727" y="5971940"/>
            <a:ext cx="4435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Легко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считать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Просто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понять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Больше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нравится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менеджменту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EB94-010B-0A57-BC72-7EC0EAFEC7B0}"/>
              </a:ext>
            </a:extLst>
          </p:cNvPr>
          <p:cNvSpPr txBox="1"/>
          <p:nvPr/>
        </p:nvSpPr>
        <p:spPr>
          <a:xfrm>
            <a:off x="10815875" y="5898680"/>
            <a:ext cx="59294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Сложно угадать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Оценка актуальна для того, кто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оценивал. Если исполнитель другой -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оценка не работает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Воспринимаются как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точный срок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74524"/>
            <a:ext cx="1330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Берем задачу и прикидываем сколько рабочих часов она займет.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3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– </a:t>
            </a:r>
            <a:r>
              <a:rPr lang="en-US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T-shirt size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4631943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73845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A0D04-3104-2504-EE9A-FB44C560A8BC}"/>
              </a:ext>
            </a:extLst>
          </p:cNvPr>
          <p:cNvSpPr txBox="1"/>
          <p:nvPr/>
        </p:nvSpPr>
        <p:spPr>
          <a:xfrm>
            <a:off x="5670009" y="47926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Плюсы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3380-B496-4D49-E3D7-E82E9670960A}"/>
              </a:ext>
            </a:extLst>
          </p:cNvPr>
          <p:cNvSpPr txBox="1"/>
          <p:nvPr/>
        </p:nvSpPr>
        <p:spPr>
          <a:xfrm>
            <a:off x="10810793" y="4792681"/>
            <a:ext cx="209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Минусы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4ED7-1860-D549-6230-C72B16BA9DB2}"/>
              </a:ext>
            </a:extLst>
          </p:cNvPr>
          <p:cNvSpPr txBox="1"/>
          <p:nvPr/>
        </p:nvSpPr>
        <p:spPr>
          <a:xfrm>
            <a:off x="5883727" y="5971940"/>
            <a:ext cx="4435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Легко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считать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Быстро оценивать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Не привязаны к исполнителю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Легко понять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EB94-010B-0A57-BC72-7EC0EAFEC7B0}"/>
              </a:ext>
            </a:extLst>
          </p:cNvPr>
          <p:cNvSpPr txBox="1"/>
          <p:nvPr/>
        </p:nvSpPr>
        <p:spPr>
          <a:xfrm>
            <a:off x="10815875" y="5898680"/>
            <a:ext cx="59294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Сложно угадать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Если команда часто меняется, то приходится снова определять размеры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Не понятна общая нагрузка команды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74524"/>
            <a:ext cx="16701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Придумываем условную самую большую задачу, это футболка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XXL.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Самая маленькая – 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XS.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Теперь сравниваем все остальные задачи между собой и присваиваем размер футболки.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2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– </a:t>
            </a:r>
            <a:r>
              <a:rPr lang="ru-RU" sz="5600" b="1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стори</a:t>
            </a: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поинты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4631943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73845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A0D04-3104-2504-EE9A-FB44C560A8BC}"/>
              </a:ext>
            </a:extLst>
          </p:cNvPr>
          <p:cNvSpPr txBox="1"/>
          <p:nvPr/>
        </p:nvSpPr>
        <p:spPr>
          <a:xfrm>
            <a:off x="5670009" y="47926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Плюсы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3380-B496-4D49-E3D7-E82E9670960A}"/>
              </a:ext>
            </a:extLst>
          </p:cNvPr>
          <p:cNvSpPr txBox="1"/>
          <p:nvPr/>
        </p:nvSpPr>
        <p:spPr>
          <a:xfrm>
            <a:off x="10810793" y="4792681"/>
            <a:ext cx="209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Минусы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4ED7-1860-D549-6230-C72B16BA9DB2}"/>
              </a:ext>
            </a:extLst>
          </p:cNvPr>
          <p:cNvSpPr txBox="1"/>
          <p:nvPr/>
        </p:nvSpPr>
        <p:spPr>
          <a:xfrm>
            <a:off x="5883727" y="5971940"/>
            <a:ext cx="4435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Легко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считать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Быстро оценивать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Не привязаны к исполнителю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Легко понять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EB94-010B-0A57-BC72-7EC0EAFEC7B0}"/>
              </a:ext>
            </a:extLst>
          </p:cNvPr>
          <p:cNvSpPr txBox="1"/>
          <p:nvPr/>
        </p:nvSpPr>
        <p:spPr>
          <a:xfrm>
            <a:off x="10815875" y="5898680"/>
            <a:ext cx="59294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Сложно угадать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Если команда часто меняется, то приходится снова определять размеры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Не понятна общая нагрузка команды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74524"/>
            <a:ext cx="16701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Способ оценки из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Sc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um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основывается на сравнении задач между собой, не привязан ко времени.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67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– покер планирование 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4631943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73845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A0D04-3104-2504-EE9A-FB44C560A8BC}"/>
              </a:ext>
            </a:extLst>
          </p:cNvPr>
          <p:cNvSpPr txBox="1"/>
          <p:nvPr/>
        </p:nvSpPr>
        <p:spPr>
          <a:xfrm>
            <a:off x="5670009" y="47926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Плюсы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3380-B496-4D49-E3D7-E82E9670960A}"/>
              </a:ext>
            </a:extLst>
          </p:cNvPr>
          <p:cNvSpPr txBox="1"/>
          <p:nvPr/>
        </p:nvSpPr>
        <p:spPr>
          <a:xfrm>
            <a:off x="10810793" y="4792681"/>
            <a:ext cx="2098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Минусы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4ED7-1860-D549-6230-C72B16BA9DB2}"/>
              </a:ext>
            </a:extLst>
          </p:cNvPr>
          <p:cNvSpPr txBox="1"/>
          <p:nvPr/>
        </p:nvSpPr>
        <p:spPr>
          <a:xfrm>
            <a:off x="5883727" y="5971940"/>
            <a:ext cx="44359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Легко</a:t>
            </a: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 err="1">
                <a:latin typeface="Inter" panose="020B0604020202020204" charset="0"/>
                <a:ea typeface="Inter" panose="020B0604020202020204" charset="0"/>
              </a:rPr>
              <a:t>считать</a:t>
            </a: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Быстро оценивать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Учитывают мнение всех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Возможно оспорить решение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EB94-010B-0A57-BC72-7EC0EAFEC7B0}"/>
              </a:ext>
            </a:extLst>
          </p:cNvPr>
          <p:cNvSpPr txBox="1"/>
          <p:nvPr/>
        </p:nvSpPr>
        <p:spPr>
          <a:xfrm>
            <a:off x="10815875" y="5898680"/>
            <a:ext cx="59294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Inter" panose="020B0604020202020204" charset="0"/>
                <a:ea typeface="Inter" panose="020B0604020202020204" charset="0"/>
              </a:rPr>
              <a:t>Сложнее в аргументации для новичков, если команда разработки давит на более быстрое время для разработки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74524"/>
            <a:ext cx="16701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Схож с оценкой в </a:t>
            </a:r>
            <a:r>
              <a:rPr lang="ru-RU" sz="2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стори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поинтах, основное различие – вся команда разработки ставит оценки задачам, используется средний балл по задаче. Обычно используются карты с числами Фибоначчи (0, 1, 2, 3, 5, 8, 13, 21, 34, 55, 89), но возможны и другие варианты.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39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Оценка задач – без оценки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4631943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7384581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6150256" y="5219700"/>
            <a:ext cx="9982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 больших зрелых командах, когда все знают особенности работы друг с другом – возможно.</a:t>
            </a:r>
          </a:p>
          <a:p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Во всех остальных случаях – </a:t>
            </a:r>
            <a:r>
              <a:rPr lang="ru-RU" sz="28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не стоит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  <a:endParaRPr lang="en-US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35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r>
              <a:rPr lang="en-US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планирование</a:t>
            </a: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42196" y="1684324"/>
            <a:ext cx="4204651" cy="3785652"/>
          </a:xfrm>
          <a:prstGeom prst="rect">
            <a:avLst/>
          </a:prstGeom>
          <a:noFill/>
          <a:ln>
            <a:noFill/>
          </a:ln>
          <a:effectLst>
            <a:outerShdw dist="292100" dir="2700000" algn="tl" rotWithShape="0">
              <a:schemeClr val="accent4">
                <a:alpha val="40000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4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3"/>
          <p:cNvCxnSpPr/>
          <p:nvPr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48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5521385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827402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91004" y="2123308"/>
            <a:ext cx="15457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Вот список задач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необходимо поставить по ним оценки.</a:t>
            </a: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Оценку и описание задач делать будем в </a:t>
            </a:r>
            <a:r>
              <a:rPr lang="en-US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Asana</a:t>
            </a:r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Страницу для загрузки мемов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Сервер для хранения данных + бэкенд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Сделать личную ленту пользователя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4A1FE-6DBC-9513-9720-0444339C5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068" y="5202460"/>
            <a:ext cx="6940538" cy="477974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90EA7-4267-FFA6-001B-09D4BCD52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7076" y="3083740"/>
            <a:ext cx="4281366" cy="689846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95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Трекер</a:t>
            </a: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739704"/>
            <a:ext cx="1178340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это онлайн-планировщик для организации работы, в котором можно </a:t>
            </a:r>
            <a:r>
              <a:rPr lang="ru-RU" sz="2800" b="1" i="0" u="none" strike="noStrike" cap="none" dirty="0">
                <a:solidFill>
                  <a:srgbClr val="F37420"/>
                </a:solidFill>
                <a:latin typeface="Inter"/>
                <a:ea typeface="Inter"/>
                <a:cs typeface="Inter"/>
                <a:sym typeface="Inter"/>
              </a:rPr>
              <a:t>ставить задачи 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сотрудникам и следить за их выполнением.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CDB1542A-D0CC-2CB7-DEE9-6120E41D4837}"/>
              </a:ext>
            </a:extLst>
          </p:cNvPr>
          <p:cNvSpPr txBox="1"/>
          <p:nvPr/>
        </p:nvSpPr>
        <p:spPr>
          <a:xfrm>
            <a:off x="2600249" y="6371510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Наиболее популярным является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Jira/Confluence.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Также часто используют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Asana,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YouTrack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Trello, Microsoft Azure.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483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00357"/>
            <a:ext cx="11473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теперь – дискуссия! </a:t>
            </a: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Попробуйте рассказать о задачах, которые вы запланировали в кратком формате членам вашей команды.</a:t>
            </a:r>
            <a:endParaRPr lang="ru-RU" sz="28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AA485E-8FEC-CCE2-574B-E0B09719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068" y="5202460"/>
            <a:ext cx="6940538" cy="477974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C04345-96F8-9491-82C5-CF981FC4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076" y="3083740"/>
            <a:ext cx="4281366" cy="689846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A9B8DC-B3AC-C23D-171D-9348ACC86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225" y="5521385"/>
            <a:ext cx="3795466" cy="2533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8684D-BD00-DB0B-CCEC-62593CDAB085}"/>
              </a:ext>
            </a:extLst>
          </p:cNvPr>
          <p:cNvSpPr txBox="1"/>
          <p:nvPr/>
        </p:nvSpPr>
        <p:spPr>
          <a:xfrm>
            <a:off x="2141358" y="827402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14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5999" y="972000"/>
            <a:ext cx="13193681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Практика!</a:t>
            </a:r>
            <a:endParaRPr lang="en-US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5600" b="1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25" y="5521385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141358" y="8274023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0DA0C7-9FD8-03DF-D98E-644D683497BE}"/>
              </a:ext>
            </a:extLst>
          </p:cNvPr>
          <p:cNvSpPr txBox="1"/>
          <p:nvPr/>
        </p:nvSpPr>
        <p:spPr>
          <a:xfrm>
            <a:off x="935999" y="2400357"/>
            <a:ext cx="9340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А теперь спринт планирование!</a:t>
            </a:r>
            <a:endParaRPr lang="ru-RU" sz="2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r>
              <a:rPr lang="ru-RU" sz="2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Как вы думаете, какие задачи будут первыми, вторыми и третьими?</a:t>
            </a:r>
            <a:endParaRPr lang="ru-RU" sz="28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E07DD-AB6C-4E61-F5B7-9E6F6428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068" y="5202460"/>
            <a:ext cx="6940538" cy="477974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AC44B-04AB-1284-F741-3B1E96B59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7076" y="3083740"/>
            <a:ext cx="4281366" cy="6898460"/>
          </a:xfrm>
          <a:prstGeom prst="rect">
            <a:avLst/>
          </a:prstGeom>
          <a:ln w="762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582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Стратегическое планирование -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4451023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способ определить цели компании и проекта, чтобы понять, в каком направлении развиваться.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5D2FE640-E8AD-D8B5-383D-6CCEA0603B0F}"/>
              </a:ext>
            </a:extLst>
          </p:cNvPr>
          <p:cNvSpPr txBox="1"/>
          <p:nvPr/>
        </p:nvSpPr>
        <p:spPr>
          <a:xfrm>
            <a:off x="2600249" y="6275471"/>
            <a:ext cx="1178340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Стратегическое планирование связывает </a:t>
            </a: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текущие задачи, стратегию и цели проектов.</a:t>
            </a:r>
            <a:endParaRPr lang="ru-RU" sz="2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8772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065113"/>
            <a:ext cx="109294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Что делать если какая-то тема очень долго обсуждается</a:t>
            </a:r>
            <a:r>
              <a:rPr lang="en-US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на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Daily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?</a:t>
            </a:r>
            <a:endParaRPr lang="en-US" sz="3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8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065113"/>
            <a:ext cx="109294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какая-то тема очень долго обсуждается</a:t>
            </a:r>
            <a:r>
              <a:rPr lang="en-US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на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Daily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Что делать если мне нечего рассказать?</a:t>
            </a:r>
            <a:endParaRPr lang="en-US" sz="320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0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065113"/>
            <a:ext cx="109294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какая-то тема очень долго обсуждается</a:t>
            </a:r>
            <a:r>
              <a:rPr lang="en-US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на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Daily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мне нечего рассказать?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Что делать если участники команды перебивают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друг-друга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5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Практика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5F567-FCCA-00F2-A5A2-0B3CD80D14C7}"/>
              </a:ext>
            </a:extLst>
          </p:cNvPr>
          <p:cNvSpPr txBox="1"/>
          <p:nvPr/>
        </p:nvSpPr>
        <p:spPr>
          <a:xfrm>
            <a:off x="936000" y="3065113"/>
            <a:ext cx="1092942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какая-то тема очень долго обсуждается</a:t>
            </a:r>
            <a:r>
              <a:rPr lang="en-US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на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Daily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мне нечего рассказать?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2"/>
              </a:solidFill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Что делать если участники команды перебивают </a:t>
            </a:r>
            <a:r>
              <a:rPr lang="ru-RU" sz="3200" i="0" dirty="0" err="1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друг-друга</a:t>
            </a:r>
            <a:r>
              <a:rPr lang="ru-RU" sz="320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?</a:t>
            </a:r>
            <a:endParaRPr lang="en-US" sz="3200" i="0" dirty="0">
              <a:solidFill>
                <a:schemeClr val="tx2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Что делать если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если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кто-то не посещает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Daily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32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Scrum</a:t>
            </a:r>
            <a:r>
              <a:rPr lang="ru-RU" sz="32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08AA-43B0-E943-EB41-D772630A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3265" y="6297521"/>
            <a:ext cx="5435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1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Планирование в </a:t>
            </a:r>
            <a:r>
              <a:rPr lang="ru-RU" sz="3000" b="0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скраме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 – это возможность обсудить любые рабочие вопросы. Не стесняйтесь говорить, не бойтесь показаться </a:t>
            </a:r>
            <a:r>
              <a:rPr lang="ru-RU" sz="3000" b="0" i="0" u="none" strike="noStrike" cap="none" dirty="0" err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глупым_ой</a:t>
            </a:r>
            <a:r>
              <a:rPr lang="ru-RU" sz="30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Планирование в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скраме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– это возможность обсудить любые рабочие вопросы. Не стесняйтесь говорить, не бойтесь показаться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глупым_ой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Асинхронные коммуникации требуют времени и ментального привыкания, но дают существенный результат в командах.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479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Планирование в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скраме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– это возможность обсудить любые рабочие вопросы. Не стесняйтесь говорить, не бойтесь показаться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глупым_ой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Calibri"/>
                <a:sym typeface="Inter"/>
              </a:rPr>
              <a:t>Асинхронные коммуникации требуют времени и ментального привыкания, но дают существенный результат в командах.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Ставя оценку по вашей задаче, закладывайте всё что можно заложить, особенно в начале карьерного пути.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2333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8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627298" y="381585"/>
            <a:ext cx="17126130" cy="9523828"/>
          </a:xfrm>
          <a:prstGeom prst="roundRect">
            <a:avLst>
              <a:gd name="adj" fmla="val 3588"/>
            </a:avLst>
          </a:prstGeom>
          <a:solidFill>
            <a:schemeClr val="lt1"/>
          </a:solidFill>
          <a:ln>
            <a:noFill/>
          </a:ln>
          <a:effectLst>
            <a:outerShdw blurRad="381000" dist="1270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470572" y="3150669"/>
            <a:ext cx="15077528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Планирование в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скраме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– это возможность обсудить любые рабочие вопросы. Не стесняйтесь говорить, не бойтесь показаться </a:t>
            </a:r>
            <a:r>
              <a:rPr lang="ru-RU" sz="3000" b="0" i="0" u="none" strike="noStrike" cap="none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глупым_ой</a:t>
            </a:r>
            <a:r>
              <a:rPr lang="ru-RU" sz="3000" b="0" i="0" u="none" strike="noStrike" cap="none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Calibri"/>
                <a:sym typeface="Inter"/>
              </a:rPr>
              <a:t>Асинхронные коммуникации требуют времени и ментального привыкания, но дают существенный результат в командах.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tx2"/>
                </a:solidFill>
                <a:latin typeface="Inter"/>
                <a:ea typeface="Inter"/>
                <a:cs typeface="Calibri"/>
                <a:sym typeface="Inter"/>
              </a:rPr>
              <a:t>Ставя оценку по вашей задаче, закладывайте всё что можно заложить, особенно в начале карьерного пути.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 хороших командах с этими оценками помогают, в плохих пытаются перевалить ответственность (</a:t>
            </a:r>
            <a:r>
              <a:rPr lang="ru-RU" sz="30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личное мнение автора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).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endParaRPr lang="ru-RU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70222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31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 компании Васи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8" y="3745901"/>
            <a:ext cx="638048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Вася устроился в компанию </a:t>
            </a:r>
            <a:endParaRPr lang="en-US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“Best Media Holding Ever”.</a:t>
            </a:r>
            <a:endParaRPr lang="ru-RU" sz="24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i="0" u="none" strike="noStrike" cap="none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Это онлайн-медиа-компания, с базой пользователей более 1 500 000 000 (да, это более миллиарда!) и представлена во всех 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популярных социальных платформах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мира, включая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Facebook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Instagram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Snap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Pinterest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240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TikTok</a:t>
            </a:r>
            <a:r>
              <a:rPr lang="ru-RU" sz="240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C63B-8039-C096-C6B0-133945CEB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1" t="-2220" r="22644" b="2220"/>
          <a:stretch/>
        </p:blipFill>
        <p:spPr>
          <a:xfrm>
            <a:off x="12966963" y="3582799"/>
            <a:ext cx="4788204" cy="43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 компании Васи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8" y="3745901"/>
            <a:ext cx="638048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Вася устроился в компанию </a:t>
            </a:r>
            <a:endParaRPr lang="en-US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“Best Media Holding Ever”.</a:t>
            </a: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i="0" u="none" strike="noStrike" cap="none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Это онлайн-медиа-компания, с базой пользователей более 1 500 000 000 (да, это более миллиарда!) и представлена во всех популярных социальных платформах мира, включая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Facebook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Instagram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Snap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Pinterest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TikTok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C63B-8039-C096-C6B0-133945CEB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1" t="-2220" r="22644" b="2220"/>
          <a:stretch/>
        </p:blipFill>
        <p:spPr>
          <a:xfrm>
            <a:off x="12966963" y="3582799"/>
            <a:ext cx="4788204" cy="4318045"/>
          </a:xfrm>
          <a:prstGeom prst="rect">
            <a:avLst/>
          </a:prstGeom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D6EB2260-3A06-5484-8B6C-A4061B1441C6}"/>
              </a:ext>
            </a:extLst>
          </p:cNvPr>
          <p:cNvSpPr txBox="1"/>
          <p:nvPr/>
        </p:nvSpPr>
        <p:spPr>
          <a:xfrm>
            <a:off x="5592348" y="7900844"/>
            <a:ext cx="638048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Как вы думаете, </a:t>
            </a:r>
            <a:r>
              <a:rPr lang="ru-RU" sz="2400" b="1" dirty="0">
                <a:solidFill>
                  <a:srgbClr val="F37420"/>
                </a:solidFill>
                <a:latin typeface="Inter"/>
                <a:ea typeface="Inter"/>
                <a:cs typeface="Inter"/>
                <a:sym typeface="Inter"/>
              </a:rPr>
              <a:t>какие могут быть проекты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у такой компании?</a:t>
            </a:r>
          </a:p>
        </p:txBody>
      </p:sp>
    </p:spTree>
    <p:extLst>
      <p:ext uri="{BB962C8B-B14F-4D97-AF65-F5344CB8AC3E}">
        <p14:creationId xmlns:p14="http://schemas.microsoft.com/office/powerpoint/2010/main" val="8459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936000" y="972000"/>
            <a:ext cx="12230100" cy="116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О компании Васи</a:t>
            </a:r>
            <a:endParaRPr lang="ru-RU"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;p22">
            <a:extLst>
              <a:ext uri="{FF2B5EF4-FFF2-40B4-BE49-F238E27FC236}">
                <a16:creationId xmlns:a16="http://schemas.microsoft.com/office/drawing/2014/main" id="{E033B876-33F2-1EA3-25A5-6A4243B3CEF1}"/>
              </a:ext>
            </a:extLst>
          </p:cNvPr>
          <p:cNvSpPr txBox="1"/>
          <p:nvPr/>
        </p:nvSpPr>
        <p:spPr>
          <a:xfrm>
            <a:off x="5592348" y="3745901"/>
            <a:ext cx="638048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Вася устроился в компанию </a:t>
            </a:r>
            <a:endParaRPr lang="en-US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“Best Media Holding Ever”.</a:t>
            </a:r>
            <a:endParaRPr lang="ru-RU" sz="2400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i="0" u="none" strike="noStrike" cap="none" dirty="0">
              <a:solidFill>
                <a:schemeClr val="tx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Это онлайн-медиа-компания, с базой пользователей более 1 500 000 000 (да, это более миллиарда!) и представлена во всех популярных социальных платформах мира, включая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YouTube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Facebook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Instagram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Snap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Pinterest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 и </a:t>
            </a:r>
            <a:r>
              <a:rPr lang="ru-RU" sz="2400" dirty="0" err="1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TikTok</a:t>
            </a:r>
            <a:r>
              <a:rPr lang="ru-RU" sz="2400" dirty="0">
                <a:solidFill>
                  <a:schemeClr val="tx2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E4B93-DC58-9D39-8DA6-7E76440C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50" y="3936634"/>
            <a:ext cx="3795466" cy="253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FA0F14-D212-D179-A2E4-5A8DDCA62B55}"/>
              </a:ext>
            </a:extLst>
          </p:cNvPr>
          <p:cNvSpPr txBox="1"/>
          <p:nvPr/>
        </p:nvSpPr>
        <p:spPr>
          <a:xfrm>
            <a:off x="2026983" y="6689272"/>
            <a:ext cx="1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Вася</a:t>
            </a:r>
            <a:endParaRPr lang="en-US" sz="3200" b="1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C63B-8039-C096-C6B0-133945CEB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1" t="-2220" r="22644" b="2220"/>
          <a:stretch/>
        </p:blipFill>
        <p:spPr>
          <a:xfrm>
            <a:off x="12966963" y="3582799"/>
            <a:ext cx="4788204" cy="4318045"/>
          </a:xfrm>
          <a:prstGeom prst="rect">
            <a:avLst/>
          </a:prstGeom>
        </p:spPr>
      </p:pic>
      <p:sp>
        <p:nvSpPr>
          <p:cNvPr id="2" name="Google Shape;174;p22">
            <a:extLst>
              <a:ext uri="{FF2B5EF4-FFF2-40B4-BE49-F238E27FC236}">
                <a16:creationId xmlns:a16="http://schemas.microsoft.com/office/drawing/2014/main" id="{D6EB2260-3A06-5484-8B6C-A4061B1441C6}"/>
              </a:ext>
            </a:extLst>
          </p:cNvPr>
          <p:cNvSpPr txBox="1"/>
          <p:nvPr/>
        </p:nvSpPr>
        <p:spPr>
          <a:xfrm>
            <a:off x="5592348" y="7900844"/>
            <a:ext cx="638048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Как вы думаете, </a:t>
            </a:r>
            <a:r>
              <a:rPr lang="ru-RU" sz="2400" b="1" dirty="0">
                <a:solidFill>
                  <a:srgbClr val="F37420"/>
                </a:solidFill>
                <a:latin typeface="Inter"/>
                <a:ea typeface="Inter"/>
                <a:cs typeface="Inter"/>
                <a:sym typeface="Inter"/>
              </a:rPr>
              <a:t>почему именно эти проекты</a:t>
            </a:r>
            <a:r>
              <a:rPr lang="ru-RU" sz="24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458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429156" y="1394756"/>
            <a:ext cx="13491411" cy="7604865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>
            <a:noFill/>
          </a:ln>
          <a:effectLst>
            <a:outerShdw blurRad="723900" dist="381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00249" y="2814375"/>
            <a:ext cx="11099709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56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Миссия компании - </a:t>
            </a:r>
            <a:endParaRPr sz="5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246051" y="3083236"/>
            <a:ext cx="11951212" cy="127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sz="3000" b="0" i="0" u="none" strike="noStrike" cap="smal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600249" y="3739704"/>
            <a:ext cx="1178340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смысл существования компании с позиции </a:t>
            </a:r>
            <a:r>
              <a:rPr lang="ru-RU" sz="2800" b="1" i="0" u="none" strike="noStrike" cap="none" dirty="0">
                <a:solidFill>
                  <a:srgbClr val="F4841E"/>
                </a:solidFill>
                <a:latin typeface="Inter"/>
                <a:ea typeface="Inter"/>
                <a:cs typeface="Inter"/>
                <a:sym typeface="Inter"/>
              </a:rPr>
              <a:t>удовлетворения потребностей клиентов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реализации конкурентных преимуществ, мотивации сотрудников фирмы.</a:t>
            </a: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6801930" y="1083225"/>
            <a:ext cx="2916120" cy="579298"/>
            <a:chOff x="6556450" y="1100561"/>
            <a:chExt cx="2916120" cy="579298"/>
          </a:xfrm>
        </p:grpSpPr>
        <p:sp>
          <p:nvSpPr>
            <p:cNvPr id="176" name="Google Shape;176;p22"/>
            <p:cNvSpPr/>
            <p:nvPr/>
          </p:nvSpPr>
          <p:spPr>
            <a:xfrm>
              <a:off x="6556450" y="1156485"/>
              <a:ext cx="2839453" cy="523374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633070" y="1100561"/>
              <a:ext cx="28395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99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ПОЛЕЗНО ЗНАТЬ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7758" y="656369"/>
            <a:ext cx="125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96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2471</Words>
  <Application>Microsoft Office PowerPoint</Application>
  <PresentationFormat>Custom</PresentationFormat>
  <Paragraphs>471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Calibri</vt:lpstr>
      <vt:lpstr>Roboto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Sergey Begishev</cp:lastModifiedBy>
  <cp:revision>42</cp:revision>
  <dcterms:created xsi:type="dcterms:W3CDTF">2022-11-15T10:50:05Z</dcterms:created>
  <dcterms:modified xsi:type="dcterms:W3CDTF">2023-01-27T21:07:53Z</dcterms:modified>
</cp:coreProperties>
</file>